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8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fe8a31fa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bfe8a31fa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bfe8a31fa1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bfe8a31fa1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bfe8a31fa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bfe8a31fa1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bfe8a31fa1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bfe8a31fa1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fe8a31fa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bfe8a31fa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bfe8a31fa1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bfe8a31fa1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bfe8a31fa1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bfe8a31fa1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bfe8a31fa1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bfe8a31fa1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bfe8a31fa1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bfe8a31fa1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bfe8a31fa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bfe8a31fa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bffc60c29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bffc60c29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bfe8a31fa1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bfe8a31fa1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bfe8a31fa1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bfe8a31fa1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fe8a31fa1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bfe8a31fa1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bfe8a31fa1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bfe8a31fa1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bfe8a31fa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bfe8a31fa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bfe8a31fa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bfe8a31fa1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bfe8a31fa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bfe8a31fa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bfe8a31fa1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bfe8a31fa1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bfe8a31fa1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gbfe8a31fa1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bfe8a31fa1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gbfe8a31fa1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bfe8a31fa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bfe8a31fa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bfe8a31fa1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bfe8a31fa1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bfe8a31fa1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bfe8a31fa1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bfe8a31fa1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bfe8a31fa1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bfe8a31fa1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bfe8a31fa1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fe8a31fa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bfe8a31fa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bfe8a31fa1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bfe8a31fa1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bfe8a31fa1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bfe8a31fa1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bfe8a31fa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bfe8a31fa1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fe8a31fa1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bfe8a31fa1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hyperlink" Target="http://drive.google.com/file/d/1GwUMAxTznP9SUpbMj-rJyTePvNVSwQp1/vie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g"/><Relationship Id="rId4" Type="http://schemas.openxmlformats.org/officeDocument/2006/relationships/hyperlink" Target="http://drive.google.com/file/d/1VSzHQpqt-ONxr1riU1sQoBFVwI9Ys2ct/vie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g"/><Relationship Id="rId4" Type="http://schemas.openxmlformats.org/officeDocument/2006/relationships/hyperlink" Target="http://drive.google.com/file/d/1MfguLtTOXBsD8CTsJi6k10TgHZv8AYV8/vie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nI9tUBcBaMMJAHAfFi1vap9qlid3fR5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hyperlink" Target="http://drive.google.com/file/d/10ZTuV3r_EE4eUcYjNzjImjbfl4P1GVJx/vie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hyperlink" Target="http://drive.google.com/file/d/1hL_fYGCKJIORAUS1d-2Df_PBMNBGdklJ/vie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hyperlink" Target="http://drive.google.com/file/d/1hdcqIMjl71s6HuayAjs86pHp0HKpI71y/vie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hyperlink" Target="http://drive.google.com/file/d/1mgA0igFfQLqKVn8rOggjVXtyIAFpqaLH/vie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hyperlink" Target="http://drive.google.com/file/d/1k3yN9rrjCPFMlbnvSH25mwFtL0y3mC9s/vie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g"/><Relationship Id="rId4" Type="http://schemas.openxmlformats.org/officeDocument/2006/relationships/hyperlink" Target="http://drive.google.com/file/d/10XEWMbpRym4UX72bQkasHMLtdcvYlhsU/view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hyperlink" Target="http://drive.google.com/file/d/1PbTTQWYNwewYPdOk9Zf7acIMTn5Qbl-U/vie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7phpZJs9ciknn0GLsRDu_LUnKGtQZfl/view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hyperlink" Target="http://drive.google.com/file/d/1RmfdS2CVThzQyl5Cbkr9_Wbag7uSvwY5/view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hyperlink" Target="http://drive.google.com/file/d/1YL_nZNFkONW_Xlw3ZXKozfXFhn_-Jl0d/view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g"/><Relationship Id="rId4" Type="http://schemas.openxmlformats.org/officeDocument/2006/relationships/hyperlink" Target="http://drive.google.com/file/d/1sSRDNjzgwsvDen2LreQKP_BcTMOzV4V1/view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g"/><Relationship Id="rId4" Type="http://schemas.openxmlformats.org/officeDocument/2006/relationships/hyperlink" Target="http://drive.google.com/file/d/1QhryG1J0H8-bf-J1aAvyZ43qLNHyl5B9/vie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n_39or_SOlAn-8lJUk6xMueXlciW9QN/vie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g"/><Relationship Id="rId4" Type="http://schemas.openxmlformats.org/officeDocument/2006/relationships/hyperlink" Target="http://drive.google.com/file/d/1YtCM5qqFN3ieJ0jus5ixY5WxK6Ig9cO7/view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g"/><Relationship Id="rId4" Type="http://schemas.openxmlformats.org/officeDocument/2006/relationships/hyperlink" Target="http://drive.google.com/file/d/1jbL_Cerstk90FbwjgAes0EjiIgTJFBPj/vie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hyperlink" Target="http://drive.google.com/file/d/1qqxZnf7oxCTF1htWmMEBdYL9ER2C0ec9/vie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hyperlink" Target="http://drive.google.com/file/d/16e7T1VjqQ3L-rom-VoTfY6H_XBd971Y5/vie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hyperlink" Target="http://drive.google.com/file/d/16e7T1VjqQ3L-rom-VoTfY6H_XBd971Y5/vie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hyperlink" Target="http://drive.google.com/file/d/1VoMRkFO3-w23oQHXCwuLSEH9656RPtLO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Scoring the OBPA</a:t>
            </a:r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M. Psillas, PhD, OTR/L, CEIS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Wendy B. Stav, PhD, OTR/L, FAOTA</a:t>
            </a:r>
            <a:endParaRPr/>
          </a:p>
        </p:txBody>
      </p:sp>
      <p:pic>
        <p:nvPicPr>
          <p:cNvPr id="107" name="Google Shape;1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9087" y="555900"/>
            <a:ext cx="2685825" cy="11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1074900"/>
            <a:ext cx="4425276" cy="19796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2" name="Google Shape;19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Adaptation</a:t>
            </a:r>
            <a:r>
              <a:rPr lang="en"/>
              <a:t> </a:t>
            </a:r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body" idx="2"/>
          </p:nvPr>
        </p:nvSpPr>
        <p:spPr>
          <a:xfrm>
            <a:off x="4784700" y="3272525"/>
            <a:ext cx="3999900" cy="12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No modification or insufficient adaptation</a:t>
            </a:r>
            <a:r>
              <a:rPr lang="en"/>
              <a:t>” selected because the intervention remained static and was not modified.</a:t>
            </a:r>
            <a:endParaRPr/>
          </a:p>
        </p:txBody>
      </p:sp>
      <p:sp>
        <p:nvSpPr>
          <p:cNvPr id="194" name="Google Shape;194;p35"/>
          <p:cNvSpPr/>
          <p:nvPr/>
        </p:nvSpPr>
        <p:spPr>
          <a:xfrm>
            <a:off x="4495788" y="2642013"/>
            <a:ext cx="4272858" cy="381564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5"/>
          <p:cNvSpPr/>
          <p:nvPr/>
        </p:nvSpPr>
        <p:spPr>
          <a:xfrm>
            <a:off x="4699000" y="2754950"/>
            <a:ext cx="161700" cy="1557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35" title="med model adapt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1170125"/>
            <a:ext cx="4191000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5"/>
          <p:cNvSpPr txBox="1"/>
          <p:nvPr/>
        </p:nvSpPr>
        <p:spPr>
          <a:xfrm>
            <a:off x="1569900" y="431337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Participation </a:t>
            </a:r>
            <a:endParaRPr b="1"/>
          </a:p>
        </p:txBody>
      </p:sp>
      <p:sp>
        <p:nvSpPr>
          <p:cNvPr id="203" name="Google Shape;203;p36"/>
          <p:cNvSpPr txBox="1">
            <a:spLocks noGrp="1"/>
          </p:cNvSpPr>
          <p:nvPr>
            <p:ph type="body" idx="2"/>
          </p:nvPr>
        </p:nvSpPr>
        <p:spPr>
          <a:xfrm>
            <a:off x="5374200" y="2948400"/>
            <a:ext cx="3458100" cy="15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Coaxed or intermittent performance</a:t>
            </a:r>
            <a:r>
              <a:rPr lang="en"/>
              <a:t>” selected because the client was distracted and not fully attending to the exercise, needing prompting from the therapist.</a:t>
            </a:r>
            <a:endParaRPr/>
          </a:p>
        </p:txBody>
      </p:sp>
      <p:pic>
        <p:nvPicPr>
          <p:cNvPr id="204" name="Google Shape;204;p36"/>
          <p:cNvPicPr preferRelativeResize="0"/>
          <p:nvPr/>
        </p:nvPicPr>
        <p:blipFill rotWithShape="1">
          <a:blip r:embed="rId3">
            <a:alphaModFix/>
          </a:blip>
          <a:srcRect l="20049" t="22408" r="56256" b="49997"/>
          <a:stretch/>
        </p:blipFill>
        <p:spPr>
          <a:xfrm>
            <a:off x="5572350" y="1152475"/>
            <a:ext cx="2535850" cy="16611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5" name="Google Shape;205;p36"/>
          <p:cNvSpPr/>
          <p:nvPr/>
        </p:nvSpPr>
        <p:spPr>
          <a:xfrm>
            <a:off x="5622412" y="2037387"/>
            <a:ext cx="2435724" cy="33663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6"/>
          <p:cNvSpPr/>
          <p:nvPr/>
        </p:nvSpPr>
        <p:spPr>
          <a:xfrm>
            <a:off x="5748350" y="2142100"/>
            <a:ext cx="124200" cy="1272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6" title="med model particip 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525" y="1741300"/>
            <a:ext cx="4490525" cy="252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6"/>
          <p:cNvSpPr txBox="1"/>
          <p:nvPr/>
        </p:nvSpPr>
        <p:spPr>
          <a:xfrm>
            <a:off x="1696100" y="4307550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7"/>
          <p:cNvPicPr preferRelativeResize="0"/>
          <p:nvPr/>
        </p:nvPicPr>
        <p:blipFill rotWithShape="1">
          <a:blip r:embed="rId3">
            <a:alphaModFix/>
          </a:blip>
          <a:srcRect l="15503" t="42340" r="51502" b="24523"/>
          <a:stretch/>
        </p:blipFill>
        <p:spPr>
          <a:xfrm>
            <a:off x="4984575" y="1132938"/>
            <a:ext cx="3695573" cy="208771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Therapist Collaboration</a:t>
            </a:r>
            <a:endParaRPr b="1"/>
          </a:p>
        </p:txBody>
      </p:sp>
      <p:sp>
        <p:nvSpPr>
          <p:cNvPr id="215" name="Google Shape;215;p37"/>
          <p:cNvSpPr txBox="1">
            <a:spLocks noGrp="1"/>
          </p:cNvSpPr>
          <p:nvPr>
            <p:ph type="body" idx="2"/>
          </p:nvPr>
        </p:nvSpPr>
        <p:spPr>
          <a:xfrm>
            <a:off x="4984575" y="3335875"/>
            <a:ext cx="38478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Supervision from therapist</a:t>
            </a:r>
            <a:r>
              <a:rPr lang="en"/>
              <a:t>” selected because there was no active interaction with the therapist.</a:t>
            </a:r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5071875" y="2730950"/>
            <a:ext cx="2278800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5146225" y="2859550"/>
            <a:ext cx="161100" cy="1383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37" title="med model collab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875" y="1366500"/>
            <a:ext cx="4527600" cy="25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7"/>
          <p:cNvSpPr txBox="1"/>
          <p:nvPr/>
        </p:nvSpPr>
        <p:spPr>
          <a:xfrm>
            <a:off x="1729675" y="4109650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Intermediate Practice</a:t>
            </a:r>
            <a:endParaRPr/>
          </a:p>
        </p:txBody>
      </p:sp>
      <p:pic>
        <p:nvPicPr>
          <p:cNvPr id="225" name="Google Shape;225;p38" title="interm model full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2525" y="14638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Materials Used</a:t>
            </a:r>
            <a:endParaRPr b="1"/>
          </a:p>
        </p:txBody>
      </p:sp>
      <p:sp>
        <p:nvSpPr>
          <p:cNvPr id="231" name="Google Shape;231;p39"/>
          <p:cNvSpPr txBox="1">
            <a:spLocks noGrp="1"/>
          </p:cNvSpPr>
          <p:nvPr>
            <p:ph type="body" idx="2"/>
          </p:nvPr>
        </p:nvSpPr>
        <p:spPr>
          <a:xfrm>
            <a:off x="5103400" y="3467525"/>
            <a:ext cx="37290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Simulated objects</a:t>
            </a:r>
            <a:r>
              <a:rPr lang="en"/>
              <a:t>” selected because beads provide simulated engagement to an occupation.</a:t>
            </a:r>
            <a:endParaRPr/>
          </a:p>
        </p:txBody>
      </p:sp>
      <p:pic>
        <p:nvPicPr>
          <p:cNvPr id="232" name="Google Shape;232;p39"/>
          <p:cNvPicPr preferRelativeResize="0"/>
          <p:nvPr/>
        </p:nvPicPr>
        <p:blipFill rotWithShape="1">
          <a:blip r:embed="rId3">
            <a:alphaModFix/>
          </a:blip>
          <a:srcRect l="25296" t="40401" r="59548" b="36379"/>
          <a:stretch/>
        </p:blipFill>
        <p:spPr>
          <a:xfrm>
            <a:off x="5458373" y="1046400"/>
            <a:ext cx="2411299" cy="20781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3" name="Google Shape;233;p39"/>
          <p:cNvSpPr/>
          <p:nvPr/>
        </p:nvSpPr>
        <p:spPr>
          <a:xfrm rot="1802188">
            <a:off x="5620365" y="2195408"/>
            <a:ext cx="146239" cy="154834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9"/>
          <p:cNvSpPr/>
          <p:nvPr/>
        </p:nvSpPr>
        <p:spPr>
          <a:xfrm>
            <a:off x="5458375" y="2100275"/>
            <a:ext cx="1993302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225" y="1562950"/>
            <a:ext cx="4527601" cy="254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Context</a:t>
            </a:r>
            <a:endParaRPr b="1"/>
          </a:p>
        </p:txBody>
      </p:sp>
      <p:sp>
        <p:nvSpPr>
          <p:cNvPr id="241" name="Google Shape;241;p40"/>
          <p:cNvSpPr txBox="1">
            <a:spLocks noGrp="1"/>
          </p:cNvSpPr>
          <p:nvPr>
            <p:ph type="body" idx="2"/>
          </p:nvPr>
        </p:nvSpPr>
        <p:spPr>
          <a:xfrm>
            <a:off x="5273850" y="3131225"/>
            <a:ext cx="35583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Not related</a:t>
            </a:r>
            <a:r>
              <a:rPr lang="en"/>
              <a:t>” selected because the therapy gym is not related to the occupations performed in the client’s work or home environment.</a:t>
            </a:r>
            <a:endParaRPr/>
          </a:p>
        </p:txBody>
      </p:sp>
      <p:pic>
        <p:nvPicPr>
          <p:cNvPr id="242" name="Google Shape;242;p40"/>
          <p:cNvPicPr preferRelativeResize="0"/>
          <p:nvPr/>
        </p:nvPicPr>
        <p:blipFill rotWithShape="1">
          <a:blip r:embed="rId3">
            <a:alphaModFix/>
          </a:blip>
          <a:srcRect l="24782" t="30347" r="60820" b="45154"/>
          <a:stretch/>
        </p:blipFill>
        <p:spPr>
          <a:xfrm>
            <a:off x="5961575" y="1213000"/>
            <a:ext cx="1946424" cy="18630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3" name="Google Shape;243;p40"/>
          <p:cNvSpPr/>
          <p:nvPr/>
        </p:nvSpPr>
        <p:spPr>
          <a:xfrm>
            <a:off x="6036250" y="2527275"/>
            <a:ext cx="1797066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0"/>
          <p:cNvSpPr/>
          <p:nvPr/>
        </p:nvSpPr>
        <p:spPr>
          <a:xfrm>
            <a:off x="6179825" y="2661275"/>
            <a:ext cx="114300" cy="1275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225" y="1562950"/>
            <a:ext cx="4527601" cy="254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Actual Doing</a:t>
            </a:r>
            <a:endParaRPr b="1"/>
          </a:p>
        </p:txBody>
      </p:sp>
      <p:sp>
        <p:nvSpPr>
          <p:cNvPr id="251" name="Google Shape;251;p41"/>
          <p:cNvSpPr txBox="1">
            <a:spLocks noGrp="1"/>
          </p:cNvSpPr>
          <p:nvPr>
            <p:ph type="body" idx="2"/>
          </p:nvPr>
        </p:nvSpPr>
        <p:spPr>
          <a:xfrm>
            <a:off x="5268950" y="3253950"/>
            <a:ext cx="3563400" cy="1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Contrived / simulated activity</a:t>
            </a:r>
            <a:r>
              <a:rPr lang="en"/>
              <a:t>” selected because scooping and dumping beads simulates the pronation movement used in typing.</a:t>
            </a:r>
            <a:endParaRPr/>
          </a:p>
        </p:txBody>
      </p:sp>
      <p:pic>
        <p:nvPicPr>
          <p:cNvPr id="252" name="Google Shape;252;p41"/>
          <p:cNvPicPr preferRelativeResize="0"/>
          <p:nvPr/>
        </p:nvPicPr>
        <p:blipFill rotWithShape="1">
          <a:blip r:embed="rId3">
            <a:alphaModFix/>
          </a:blip>
          <a:srcRect l="19968" t="39848" r="58231" b="32426"/>
          <a:stretch/>
        </p:blipFill>
        <p:spPr>
          <a:xfrm>
            <a:off x="5531525" y="1152475"/>
            <a:ext cx="2749277" cy="19667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3" name="Google Shape;253;p41"/>
          <p:cNvSpPr/>
          <p:nvPr/>
        </p:nvSpPr>
        <p:spPr>
          <a:xfrm>
            <a:off x="5531525" y="2073599"/>
            <a:ext cx="2516130" cy="498150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5756925" y="2252625"/>
            <a:ext cx="152700" cy="1401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1" title="interm actual doing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400" y="115247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1"/>
          <p:cNvSpPr txBox="1"/>
          <p:nvPr/>
        </p:nvSpPr>
        <p:spPr>
          <a:xfrm>
            <a:off x="1649375" y="4589975"/>
            <a:ext cx="1310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Meaning</a:t>
            </a:r>
            <a:endParaRPr b="1"/>
          </a:p>
        </p:txBody>
      </p:sp>
      <p:sp>
        <p:nvSpPr>
          <p:cNvPr id="262" name="Google Shape;262;p42"/>
          <p:cNvSpPr txBox="1">
            <a:spLocks noGrp="1"/>
          </p:cNvSpPr>
          <p:nvPr>
            <p:ph type="body" idx="2"/>
          </p:nvPr>
        </p:nvSpPr>
        <p:spPr>
          <a:xfrm>
            <a:off x="5364075" y="3190300"/>
            <a:ext cx="3468300" cy="1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Therapist chose activity</a:t>
            </a:r>
            <a:r>
              <a:rPr lang="en"/>
              <a:t>” selected because the therapist generated the simulated idea and the client remained compliant during the activity.</a:t>
            </a:r>
            <a:endParaRPr/>
          </a:p>
        </p:txBody>
      </p:sp>
      <p:pic>
        <p:nvPicPr>
          <p:cNvPr id="263" name="Google Shape;263;p42"/>
          <p:cNvPicPr preferRelativeResize="0"/>
          <p:nvPr/>
        </p:nvPicPr>
        <p:blipFill rotWithShape="1">
          <a:blip r:embed="rId3">
            <a:alphaModFix/>
          </a:blip>
          <a:srcRect l="19491" t="23509" r="56256" b="48655"/>
          <a:stretch/>
        </p:blipFill>
        <p:spPr>
          <a:xfrm>
            <a:off x="5495000" y="1152475"/>
            <a:ext cx="2947848" cy="190307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4" name="Google Shape;264;p42"/>
          <p:cNvSpPr/>
          <p:nvPr/>
        </p:nvSpPr>
        <p:spPr>
          <a:xfrm>
            <a:off x="5618950" y="2571750"/>
            <a:ext cx="1993302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2"/>
          <p:cNvSpPr/>
          <p:nvPr/>
        </p:nvSpPr>
        <p:spPr>
          <a:xfrm>
            <a:off x="5782175" y="2667000"/>
            <a:ext cx="139800" cy="1371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42" title="interm model meaning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550" y="119877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2"/>
          <p:cNvSpPr txBox="1"/>
          <p:nvPr/>
        </p:nvSpPr>
        <p:spPr>
          <a:xfrm>
            <a:off x="1759550" y="462777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Associated with client stated goals or occupational profile</a:t>
            </a:r>
            <a:endParaRPr b="1"/>
          </a:p>
        </p:txBody>
      </p:sp>
      <p:sp>
        <p:nvSpPr>
          <p:cNvPr id="273" name="Google Shape;273;p43"/>
          <p:cNvSpPr txBox="1">
            <a:spLocks noGrp="1"/>
          </p:cNvSpPr>
          <p:nvPr>
            <p:ph type="body" idx="2"/>
          </p:nvPr>
        </p:nvSpPr>
        <p:spPr>
          <a:xfrm>
            <a:off x="4832400" y="2994975"/>
            <a:ext cx="39999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300"/>
              <a:t>“</a:t>
            </a:r>
            <a:r>
              <a:rPr lang="en" sz="1300" b="1"/>
              <a:t>Not associated with goal</a:t>
            </a:r>
            <a:r>
              <a:rPr lang="en" sz="1300"/>
              <a:t>” selected because scooping beads is not related to her desire to return to work.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 sz="1300"/>
              <a:t>A desktop activity using a mouse, keyboard, or manipulating papers would be aligned with the client’s goal.</a:t>
            </a:r>
            <a:endParaRPr sz="1300"/>
          </a:p>
        </p:txBody>
      </p:sp>
      <p:pic>
        <p:nvPicPr>
          <p:cNvPr id="274" name="Google Shape;274;p43"/>
          <p:cNvPicPr preferRelativeResize="0"/>
          <p:nvPr/>
        </p:nvPicPr>
        <p:blipFill rotWithShape="1">
          <a:blip r:embed="rId3">
            <a:alphaModFix/>
          </a:blip>
          <a:srcRect l="19911" t="31435" r="42771" b="47276"/>
          <a:stretch/>
        </p:blipFill>
        <p:spPr>
          <a:xfrm>
            <a:off x="4832400" y="1609675"/>
            <a:ext cx="3999898" cy="12490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5" name="Google Shape;275;p43"/>
          <p:cNvSpPr/>
          <p:nvPr/>
        </p:nvSpPr>
        <p:spPr>
          <a:xfrm>
            <a:off x="4832400" y="2374000"/>
            <a:ext cx="1993302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3"/>
          <p:cNvSpPr/>
          <p:nvPr/>
        </p:nvSpPr>
        <p:spPr>
          <a:xfrm>
            <a:off x="5033950" y="2537625"/>
            <a:ext cx="114600" cy="1146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43" title="interm model goal 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1200" y="1495775"/>
            <a:ext cx="4157675" cy="31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3"/>
          <p:cNvSpPr txBox="1"/>
          <p:nvPr/>
        </p:nvSpPr>
        <p:spPr>
          <a:xfrm>
            <a:off x="1562038" y="466822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Deliberate Therapeutic Interaction</a:t>
            </a:r>
            <a:endParaRPr b="1"/>
          </a:p>
        </p:txBody>
      </p:sp>
      <p:sp>
        <p:nvSpPr>
          <p:cNvPr id="284" name="Google Shape;284;p44"/>
          <p:cNvSpPr txBox="1">
            <a:spLocks noGrp="1"/>
          </p:cNvSpPr>
          <p:nvPr>
            <p:ph type="body" idx="2"/>
          </p:nvPr>
        </p:nvSpPr>
        <p:spPr>
          <a:xfrm>
            <a:off x="5092575" y="3131925"/>
            <a:ext cx="37398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Directly addresses skill or occupation in need</a:t>
            </a:r>
            <a:r>
              <a:rPr lang="en"/>
              <a:t>” selected because the exercise targeted the limited forearm pronation for the client to return to work at a computer.</a:t>
            </a:r>
            <a:endParaRPr/>
          </a:p>
        </p:txBody>
      </p:sp>
      <p:pic>
        <p:nvPicPr>
          <p:cNvPr id="285" name="Google Shape;285;p44"/>
          <p:cNvPicPr preferRelativeResize="0"/>
          <p:nvPr/>
        </p:nvPicPr>
        <p:blipFill rotWithShape="1">
          <a:blip r:embed="rId3">
            <a:alphaModFix/>
          </a:blip>
          <a:srcRect l="20048" t="36138" r="50572" b="36138"/>
          <a:stretch/>
        </p:blipFill>
        <p:spPr>
          <a:xfrm>
            <a:off x="5349152" y="1152475"/>
            <a:ext cx="3177499" cy="16866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6" name="Google Shape;286;p44"/>
          <p:cNvSpPr/>
          <p:nvPr/>
        </p:nvSpPr>
        <p:spPr>
          <a:xfrm>
            <a:off x="5428362" y="1526825"/>
            <a:ext cx="3019086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4"/>
          <p:cNvSpPr/>
          <p:nvPr/>
        </p:nvSpPr>
        <p:spPr>
          <a:xfrm>
            <a:off x="5529300" y="1663075"/>
            <a:ext cx="119100" cy="1230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44" title="interm interaction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1170125"/>
            <a:ext cx="4527600" cy="33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4"/>
          <p:cNvSpPr txBox="1"/>
          <p:nvPr/>
        </p:nvSpPr>
        <p:spPr>
          <a:xfrm>
            <a:off x="1738200" y="458797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Assessing Practice with the OBPA</a:t>
            </a:r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Occupational Profile: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Client works in an office, spending a lot of time on a computer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Enjoys gardening and line dancing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Dx: distal radius fracture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Goal: Increase forearm pronation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Three Intervention Scenarios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Medical model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Intermediate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Occupation-based</a:t>
            </a:r>
            <a:endParaRPr/>
          </a:p>
        </p:txBody>
      </p:sp>
      <p:pic>
        <p:nvPicPr>
          <p:cNvPr id="114" name="Google Shape;1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8188" y="3960950"/>
            <a:ext cx="2685825" cy="11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067203"/>
            <a:ext cx="4425276" cy="187843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5" name="Google Shape;295;p45"/>
          <p:cNvSpPr txBox="1">
            <a:spLocks noGrp="1"/>
          </p:cNvSpPr>
          <p:nvPr>
            <p:ph type="title"/>
          </p:nvPr>
        </p:nvSpPr>
        <p:spPr>
          <a:xfrm>
            <a:off x="311700" y="500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Adaptation</a:t>
            </a:r>
            <a:r>
              <a:rPr lang="en"/>
              <a:t> </a:t>
            </a:r>
            <a:endParaRPr/>
          </a:p>
        </p:txBody>
      </p:sp>
      <p:sp>
        <p:nvSpPr>
          <p:cNvPr id="296" name="Google Shape;296;p45"/>
          <p:cNvSpPr txBox="1">
            <a:spLocks noGrp="1"/>
          </p:cNvSpPr>
          <p:nvPr>
            <p:ph type="body" idx="2"/>
          </p:nvPr>
        </p:nvSpPr>
        <p:spPr>
          <a:xfrm>
            <a:off x="4572000" y="3052425"/>
            <a:ext cx="4260300" cy="18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Modifying the task</a:t>
            </a:r>
            <a:r>
              <a:rPr lang="en"/>
              <a:t>” selected because the therapist gave verbal cues to reduce shoulder compensation when scooping and positioned the box of beads to allow client access.</a:t>
            </a:r>
            <a:endParaRPr/>
          </a:p>
        </p:txBody>
      </p:sp>
      <p:sp>
        <p:nvSpPr>
          <p:cNvPr id="297" name="Google Shape;297;p45"/>
          <p:cNvSpPr/>
          <p:nvPr/>
        </p:nvSpPr>
        <p:spPr>
          <a:xfrm>
            <a:off x="4651038" y="1524225"/>
            <a:ext cx="4267188" cy="483624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5"/>
          <p:cNvSpPr/>
          <p:nvPr/>
        </p:nvSpPr>
        <p:spPr>
          <a:xfrm>
            <a:off x="4766188" y="1649175"/>
            <a:ext cx="147600" cy="1566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45" title="interm adapt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1225225"/>
            <a:ext cx="4267200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5"/>
          <p:cNvSpPr txBox="1"/>
          <p:nvPr/>
        </p:nvSpPr>
        <p:spPr>
          <a:xfrm>
            <a:off x="1608000" y="362552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Participation </a:t>
            </a:r>
            <a:endParaRPr b="1"/>
          </a:p>
        </p:txBody>
      </p:sp>
      <p:sp>
        <p:nvSpPr>
          <p:cNvPr id="306" name="Google Shape;306;p46"/>
          <p:cNvSpPr txBox="1">
            <a:spLocks noGrp="1"/>
          </p:cNvSpPr>
          <p:nvPr>
            <p:ph type="body" idx="2"/>
          </p:nvPr>
        </p:nvSpPr>
        <p:spPr>
          <a:xfrm>
            <a:off x="5243775" y="3030075"/>
            <a:ext cx="3588600" cy="15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Actively engaged</a:t>
            </a:r>
            <a:r>
              <a:rPr lang="en"/>
              <a:t>” selected because the client actively listens, acknowledges, and incorporates feedback.</a:t>
            </a:r>
            <a:endParaRPr/>
          </a:p>
        </p:txBody>
      </p:sp>
      <p:pic>
        <p:nvPicPr>
          <p:cNvPr id="307" name="Google Shape;307;p46"/>
          <p:cNvPicPr preferRelativeResize="0"/>
          <p:nvPr/>
        </p:nvPicPr>
        <p:blipFill rotWithShape="1">
          <a:blip r:embed="rId3">
            <a:alphaModFix/>
          </a:blip>
          <a:srcRect l="20049" t="22408" r="56256" b="49997"/>
          <a:stretch/>
        </p:blipFill>
        <p:spPr>
          <a:xfrm>
            <a:off x="5572350" y="1152475"/>
            <a:ext cx="2535850" cy="16611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8" name="Google Shape;308;p46"/>
          <p:cNvSpPr/>
          <p:nvPr/>
        </p:nvSpPr>
        <p:spPr>
          <a:xfrm>
            <a:off x="5572362" y="1649912"/>
            <a:ext cx="2435724" cy="33663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6"/>
          <p:cNvSpPr/>
          <p:nvPr/>
        </p:nvSpPr>
        <p:spPr>
          <a:xfrm>
            <a:off x="5748350" y="1764973"/>
            <a:ext cx="109800" cy="1065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46" title="interm particip 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1589375"/>
            <a:ext cx="4527600" cy="25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6"/>
          <p:cNvSpPr txBox="1"/>
          <p:nvPr/>
        </p:nvSpPr>
        <p:spPr>
          <a:xfrm>
            <a:off x="1711800" y="418627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7"/>
          <p:cNvPicPr preferRelativeResize="0"/>
          <p:nvPr/>
        </p:nvPicPr>
        <p:blipFill rotWithShape="1">
          <a:blip r:embed="rId3">
            <a:alphaModFix/>
          </a:blip>
          <a:srcRect l="15503" t="42340" r="51502" b="24523"/>
          <a:stretch/>
        </p:blipFill>
        <p:spPr>
          <a:xfrm>
            <a:off x="5061000" y="1096050"/>
            <a:ext cx="3695573" cy="208771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7" name="Google Shape;317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Therapist Collaboration</a:t>
            </a:r>
            <a:endParaRPr b="1"/>
          </a:p>
        </p:txBody>
      </p:sp>
      <p:sp>
        <p:nvSpPr>
          <p:cNvPr id="318" name="Google Shape;318;p47"/>
          <p:cNvSpPr txBox="1">
            <a:spLocks noGrp="1"/>
          </p:cNvSpPr>
          <p:nvPr>
            <p:ph type="body" idx="2"/>
          </p:nvPr>
        </p:nvSpPr>
        <p:spPr>
          <a:xfrm>
            <a:off x="5068175" y="3280625"/>
            <a:ext cx="3764100" cy="12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Therapist directed / guided activity</a:t>
            </a:r>
            <a:r>
              <a:rPr lang="en"/>
              <a:t>” selected because instructions were provided but no interpersonal connection facilitated the interaction.</a:t>
            </a:r>
            <a:endParaRPr/>
          </a:p>
        </p:txBody>
      </p:sp>
      <p:sp>
        <p:nvSpPr>
          <p:cNvPr id="319" name="Google Shape;319;p47"/>
          <p:cNvSpPr/>
          <p:nvPr/>
        </p:nvSpPr>
        <p:spPr>
          <a:xfrm>
            <a:off x="5068175" y="2164700"/>
            <a:ext cx="2841804" cy="467802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7"/>
          <p:cNvSpPr/>
          <p:nvPr/>
        </p:nvSpPr>
        <p:spPr>
          <a:xfrm>
            <a:off x="5237400" y="2325550"/>
            <a:ext cx="142800" cy="1461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47" title="interm therapist collab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600" y="1478150"/>
            <a:ext cx="4527600" cy="25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7"/>
          <p:cNvSpPr txBox="1"/>
          <p:nvPr/>
        </p:nvSpPr>
        <p:spPr>
          <a:xfrm>
            <a:off x="1729400" y="402492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8"/>
          <p:cNvSpPr txBox="1">
            <a:spLocks noGrp="1"/>
          </p:cNvSpPr>
          <p:nvPr>
            <p:ph type="ctrTitle"/>
          </p:nvPr>
        </p:nvSpPr>
        <p:spPr>
          <a:xfrm>
            <a:off x="311700" y="417600"/>
            <a:ext cx="85206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800"/>
              <a:t>Occupation - Based Practice</a:t>
            </a:r>
            <a:endParaRPr sz="4800"/>
          </a:p>
        </p:txBody>
      </p:sp>
      <p:pic>
        <p:nvPicPr>
          <p:cNvPr id="328" name="Google Shape;328;p48" title="occ full 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6125" y="1463925"/>
            <a:ext cx="5722710" cy="321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Materials Used</a:t>
            </a:r>
            <a:endParaRPr b="1"/>
          </a:p>
        </p:txBody>
      </p:sp>
      <p:sp>
        <p:nvSpPr>
          <p:cNvPr id="334" name="Google Shape;334;p49"/>
          <p:cNvSpPr txBox="1">
            <a:spLocks noGrp="1"/>
          </p:cNvSpPr>
          <p:nvPr>
            <p:ph type="body" idx="2"/>
          </p:nvPr>
        </p:nvSpPr>
        <p:spPr>
          <a:xfrm>
            <a:off x="4832400" y="3467525"/>
            <a:ext cx="39999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Actual occupation objects</a:t>
            </a:r>
            <a:r>
              <a:rPr lang="en"/>
              <a:t>” selected because gardening tools and real plants were utilized.</a:t>
            </a:r>
            <a:endParaRPr/>
          </a:p>
        </p:txBody>
      </p:sp>
      <p:pic>
        <p:nvPicPr>
          <p:cNvPr id="335" name="Google Shape;335;p49"/>
          <p:cNvPicPr preferRelativeResize="0"/>
          <p:nvPr/>
        </p:nvPicPr>
        <p:blipFill rotWithShape="1">
          <a:blip r:embed="rId3">
            <a:alphaModFix/>
          </a:blip>
          <a:srcRect l="25296" t="40401" r="59548" b="36379"/>
          <a:stretch/>
        </p:blipFill>
        <p:spPr>
          <a:xfrm>
            <a:off x="5515523" y="1203575"/>
            <a:ext cx="2411299" cy="20781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6" name="Google Shape;336;p49"/>
          <p:cNvSpPr/>
          <p:nvPr/>
        </p:nvSpPr>
        <p:spPr>
          <a:xfrm rot="1798664">
            <a:off x="5682232" y="1861048"/>
            <a:ext cx="146499" cy="154834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9"/>
          <p:cNvSpPr/>
          <p:nvPr/>
        </p:nvSpPr>
        <p:spPr>
          <a:xfrm>
            <a:off x="5515525" y="1740725"/>
            <a:ext cx="2167020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00" y="1740725"/>
            <a:ext cx="4527600" cy="253810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9"/>
          <p:cNvSpPr txBox="1"/>
          <p:nvPr/>
        </p:nvSpPr>
        <p:spPr>
          <a:xfrm>
            <a:off x="1630200" y="427882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Context</a:t>
            </a:r>
            <a:endParaRPr b="1"/>
          </a:p>
        </p:txBody>
      </p:sp>
      <p:sp>
        <p:nvSpPr>
          <p:cNvPr id="345" name="Google Shape;345;p50"/>
          <p:cNvSpPr txBox="1">
            <a:spLocks noGrp="1"/>
          </p:cNvSpPr>
          <p:nvPr>
            <p:ph type="body" idx="2"/>
          </p:nvPr>
        </p:nvSpPr>
        <p:spPr>
          <a:xfrm>
            <a:off x="5474525" y="3131225"/>
            <a:ext cx="33579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Not related</a:t>
            </a:r>
            <a:r>
              <a:rPr lang="en"/>
              <a:t>” selected because the therapy gym is not a natural environment for repotting a plant.</a:t>
            </a:r>
            <a:endParaRPr/>
          </a:p>
        </p:txBody>
      </p:sp>
      <p:pic>
        <p:nvPicPr>
          <p:cNvPr id="346" name="Google Shape;346;p50"/>
          <p:cNvPicPr preferRelativeResize="0"/>
          <p:nvPr/>
        </p:nvPicPr>
        <p:blipFill rotWithShape="1">
          <a:blip r:embed="rId3">
            <a:alphaModFix/>
          </a:blip>
          <a:srcRect l="24782" t="30347" r="60820" b="45154"/>
          <a:stretch/>
        </p:blipFill>
        <p:spPr>
          <a:xfrm>
            <a:off x="5933825" y="1192000"/>
            <a:ext cx="1946424" cy="18630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7" name="Google Shape;347;p50"/>
          <p:cNvSpPr/>
          <p:nvPr/>
        </p:nvSpPr>
        <p:spPr>
          <a:xfrm>
            <a:off x="5933825" y="2505575"/>
            <a:ext cx="1797066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0"/>
          <p:cNvSpPr/>
          <p:nvPr/>
        </p:nvSpPr>
        <p:spPr>
          <a:xfrm>
            <a:off x="6146800" y="2636125"/>
            <a:ext cx="135000" cy="1344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125" y="1710175"/>
            <a:ext cx="4639274" cy="260072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0"/>
          <p:cNvSpPr txBox="1"/>
          <p:nvPr/>
        </p:nvSpPr>
        <p:spPr>
          <a:xfrm>
            <a:off x="1834763" y="436882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Actual Doing</a:t>
            </a:r>
            <a:endParaRPr b="1"/>
          </a:p>
        </p:txBody>
      </p:sp>
      <p:sp>
        <p:nvSpPr>
          <p:cNvPr id="356" name="Google Shape;356;p51"/>
          <p:cNvSpPr txBox="1">
            <a:spLocks noGrp="1"/>
          </p:cNvSpPr>
          <p:nvPr>
            <p:ph type="body" idx="2"/>
          </p:nvPr>
        </p:nvSpPr>
        <p:spPr>
          <a:xfrm>
            <a:off x="5240000" y="3253950"/>
            <a:ext cx="3592200" cy="1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Execution of task or partial task</a:t>
            </a:r>
            <a:r>
              <a:rPr lang="en"/>
              <a:t>” selected because the client completed the plant repotting activity.</a:t>
            </a:r>
            <a:endParaRPr/>
          </a:p>
        </p:txBody>
      </p:sp>
      <p:pic>
        <p:nvPicPr>
          <p:cNvPr id="357" name="Google Shape;357;p51"/>
          <p:cNvPicPr preferRelativeResize="0"/>
          <p:nvPr/>
        </p:nvPicPr>
        <p:blipFill rotWithShape="1">
          <a:blip r:embed="rId3">
            <a:alphaModFix/>
          </a:blip>
          <a:srcRect l="19968" t="39848" r="58231" b="32426"/>
          <a:stretch/>
        </p:blipFill>
        <p:spPr>
          <a:xfrm>
            <a:off x="5531525" y="1152475"/>
            <a:ext cx="2749277" cy="19667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8" name="Google Shape;358;p51"/>
          <p:cNvSpPr/>
          <p:nvPr/>
        </p:nvSpPr>
        <p:spPr>
          <a:xfrm>
            <a:off x="5648101" y="1657350"/>
            <a:ext cx="2516130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1"/>
          <p:cNvSpPr/>
          <p:nvPr/>
        </p:nvSpPr>
        <p:spPr>
          <a:xfrm>
            <a:off x="5753050" y="1792700"/>
            <a:ext cx="136200" cy="1248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51" title="occ doing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825" y="1310950"/>
            <a:ext cx="4112051" cy="308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1"/>
          <p:cNvSpPr txBox="1"/>
          <p:nvPr/>
        </p:nvSpPr>
        <p:spPr>
          <a:xfrm>
            <a:off x="1644850" y="4416750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Meaning</a:t>
            </a:r>
            <a:endParaRPr b="1"/>
          </a:p>
        </p:txBody>
      </p:sp>
      <p:sp>
        <p:nvSpPr>
          <p:cNvPr id="367" name="Google Shape;367;p52"/>
          <p:cNvSpPr txBox="1">
            <a:spLocks noGrp="1"/>
          </p:cNvSpPr>
          <p:nvPr>
            <p:ph type="body" idx="2"/>
          </p:nvPr>
        </p:nvSpPr>
        <p:spPr>
          <a:xfrm>
            <a:off x="5259300" y="3190300"/>
            <a:ext cx="3573000" cy="1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Client identified/selected activity</a:t>
            </a:r>
            <a:r>
              <a:rPr lang="en"/>
              <a:t>” selected because the client had previously expressed interest in gardening.</a:t>
            </a:r>
            <a:endParaRPr/>
          </a:p>
        </p:txBody>
      </p:sp>
      <p:pic>
        <p:nvPicPr>
          <p:cNvPr id="368" name="Google Shape;368;p52"/>
          <p:cNvPicPr preferRelativeResize="0"/>
          <p:nvPr/>
        </p:nvPicPr>
        <p:blipFill rotWithShape="1">
          <a:blip r:embed="rId3">
            <a:alphaModFix/>
          </a:blip>
          <a:srcRect l="19491" t="23509" r="56256" b="48655"/>
          <a:stretch/>
        </p:blipFill>
        <p:spPr>
          <a:xfrm>
            <a:off x="5495000" y="1152475"/>
            <a:ext cx="2947848" cy="190307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9" name="Google Shape;369;p52"/>
          <p:cNvSpPr/>
          <p:nvPr/>
        </p:nvSpPr>
        <p:spPr>
          <a:xfrm>
            <a:off x="5495000" y="1623400"/>
            <a:ext cx="2669706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2"/>
          <p:cNvSpPr/>
          <p:nvPr/>
        </p:nvSpPr>
        <p:spPr>
          <a:xfrm>
            <a:off x="5761025" y="1752600"/>
            <a:ext cx="139800" cy="1371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52" title="occ meaning 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800" y="1644625"/>
            <a:ext cx="4527600" cy="25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2"/>
          <p:cNvSpPr txBox="1"/>
          <p:nvPr/>
        </p:nvSpPr>
        <p:spPr>
          <a:xfrm>
            <a:off x="1764600" y="4191400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Associated with client stated goals or occupational profile</a:t>
            </a:r>
            <a:endParaRPr b="1"/>
          </a:p>
        </p:txBody>
      </p:sp>
      <p:sp>
        <p:nvSpPr>
          <p:cNvPr id="378" name="Google Shape;378;p53"/>
          <p:cNvSpPr txBox="1">
            <a:spLocks noGrp="1"/>
          </p:cNvSpPr>
          <p:nvPr>
            <p:ph type="body" idx="2"/>
          </p:nvPr>
        </p:nvSpPr>
        <p:spPr>
          <a:xfrm>
            <a:off x="5056650" y="3106475"/>
            <a:ext cx="37758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Not associated with goal</a:t>
            </a:r>
            <a:r>
              <a:rPr lang="en"/>
              <a:t>” selected because gardening is not related to her desire to return to work.</a:t>
            </a:r>
            <a:endParaRPr/>
          </a:p>
        </p:txBody>
      </p:sp>
      <p:pic>
        <p:nvPicPr>
          <p:cNvPr id="379" name="Google Shape;379;p53"/>
          <p:cNvPicPr preferRelativeResize="0"/>
          <p:nvPr/>
        </p:nvPicPr>
        <p:blipFill rotWithShape="1">
          <a:blip r:embed="rId3">
            <a:alphaModFix/>
          </a:blip>
          <a:srcRect l="19911" t="31435" r="42771" b="47276"/>
          <a:stretch/>
        </p:blipFill>
        <p:spPr>
          <a:xfrm>
            <a:off x="4939800" y="1609675"/>
            <a:ext cx="3892502" cy="124908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0" name="Google Shape;380;p53"/>
          <p:cNvSpPr/>
          <p:nvPr/>
        </p:nvSpPr>
        <p:spPr>
          <a:xfrm>
            <a:off x="4939800" y="2397175"/>
            <a:ext cx="1993302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53"/>
          <p:cNvSpPr/>
          <p:nvPr/>
        </p:nvSpPr>
        <p:spPr>
          <a:xfrm>
            <a:off x="5129200" y="2537625"/>
            <a:ext cx="114600" cy="1146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53" title="occ goal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600" y="1962175"/>
            <a:ext cx="4527600" cy="25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3"/>
          <p:cNvSpPr txBox="1"/>
          <p:nvPr/>
        </p:nvSpPr>
        <p:spPr>
          <a:xfrm>
            <a:off x="1773400" y="445717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Deliberate Therapeutic Interaction</a:t>
            </a:r>
            <a:endParaRPr b="1"/>
          </a:p>
        </p:txBody>
      </p:sp>
      <p:sp>
        <p:nvSpPr>
          <p:cNvPr id="389" name="Google Shape;389;p54"/>
          <p:cNvSpPr txBox="1">
            <a:spLocks noGrp="1"/>
          </p:cNvSpPr>
          <p:nvPr>
            <p:ph type="body" idx="2"/>
          </p:nvPr>
        </p:nvSpPr>
        <p:spPr>
          <a:xfrm>
            <a:off x="5124200" y="3131925"/>
            <a:ext cx="37080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Directly addresses skill or occupation in need</a:t>
            </a:r>
            <a:r>
              <a:rPr lang="en"/>
              <a:t>” selected because repotting the plant targeted the limited forearm pronation.</a:t>
            </a:r>
            <a:endParaRPr/>
          </a:p>
        </p:txBody>
      </p:sp>
      <p:pic>
        <p:nvPicPr>
          <p:cNvPr id="390" name="Google Shape;390;p54"/>
          <p:cNvPicPr preferRelativeResize="0"/>
          <p:nvPr/>
        </p:nvPicPr>
        <p:blipFill rotWithShape="1">
          <a:blip r:embed="rId3">
            <a:alphaModFix/>
          </a:blip>
          <a:srcRect l="20048" t="36138" r="50572" b="36138"/>
          <a:stretch/>
        </p:blipFill>
        <p:spPr>
          <a:xfrm>
            <a:off x="5349152" y="1152475"/>
            <a:ext cx="3177499" cy="16866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1" name="Google Shape;391;p54"/>
          <p:cNvSpPr/>
          <p:nvPr/>
        </p:nvSpPr>
        <p:spPr>
          <a:xfrm>
            <a:off x="5349162" y="1526825"/>
            <a:ext cx="3019086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4"/>
          <p:cNvSpPr/>
          <p:nvPr/>
        </p:nvSpPr>
        <p:spPr>
          <a:xfrm>
            <a:off x="5523050" y="1660825"/>
            <a:ext cx="118200" cy="1275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54" title="occ ther interact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000" y="1592525"/>
            <a:ext cx="4527600" cy="25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4"/>
          <p:cNvSpPr txBox="1"/>
          <p:nvPr/>
        </p:nvSpPr>
        <p:spPr>
          <a:xfrm>
            <a:off x="574475" y="4403725"/>
            <a:ext cx="733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4"/>
          <p:cNvSpPr txBox="1"/>
          <p:nvPr/>
        </p:nvSpPr>
        <p:spPr>
          <a:xfrm>
            <a:off x="1755800" y="4139300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8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Medical Model Practice</a:t>
            </a:r>
            <a:endParaRPr/>
          </a:p>
        </p:txBody>
      </p:sp>
      <p:pic>
        <p:nvPicPr>
          <p:cNvPr id="120" name="Google Shape;120;p28" title="med model full 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4500" y="1654900"/>
            <a:ext cx="5809645" cy="32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693891"/>
            <a:ext cx="4425276" cy="187843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1" name="Google Shape;401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Adaptation</a:t>
            </a:r>
            <a:r>
              <a:rPr lang="en"/>
              <a:t> </a:t>
            </a:r>
            <a:endParaRPr/>
          </a:p>
        </p:txBody>
      </p:sp>
      <p:sp>
        <p:nvSpPr>
          <p:cNvPr id="402" name="Google Shape;402;p55"/>
          <p:cNvSpPr txBox="1">
            <a:spLocks noGrp="1"/>
          </p:cNvSpPr>
          <p:nvPr>
            <p:ph type="body" idx="2"/>
          </p:nvPr>
        </p:nvSpPr>
        <p:spPr>
          <a:xfrm>
            <a:off x="4616375" y="2690400"/>
            <a:ext cx="4260300" cy="18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Modifying the task / environment to support performance</a:t>
            </a:r>
            <a:r>
              <a:rPr lang="en"/>
              <a:t>” selected because the plant was removed for the client, the dirt was set up in an accessible shallow box, and the pot was stabilized.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/>
              <a:t>Conversely, modification of a single aspect of the interaction would be a partial task adaptation.</a:t>
            </a:r>
            <a:endParaRPr/>
          </a:p>
        </p:txBody>
      </p:sp>
      <p:sp>
        <p:nvSpPr>
          <p:cNvPr id="403" name="Google Shape;403;p55"/>
          <p:cNvSpPr/>
          <p:nvPr/>
        </p:nvSpPr>
        <p:spPr>
          <a:xfrm>
            <a:off x="4533913" y="1656313"/>
            <a:ext cx="4349052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55"/>
          <p:cNvSpPr/>
          <p:nvPr/>
        </p:nvSpPr>
        <p:spPr>
          <a:xfrm>
            <a:off x="4698550" y="1274150"/>
            <a:ext cx="144900" cy="1566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55" title="occ adapt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400" y="1675100"/>
            <a:ext cx="4029110" cy="22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5"/>
          <p:cNvSpPr txBox="1"/>
          <p:nvPr/>
        </p:nvSpPr>
        <p:spPr>
          <a:xfrm>
            <a:off x="1532950" y="394147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Participation </a:t>
            </a:r>
            <a:endParaRPr b="1"/>
          </a:p>
        </p:txBody>
      </p:sp>
      <p:sp>
        <p:nvSpPr>
          <p:cNvPr id="412" name="Google Shape;412;p56"/>
          <p:cNvSpPr txBox="1">
            <a:spLocks noGrp="1"/>
          </p:cNvSpPr>
          <p:nvPr>
            <p:ph type="body" idx="2"/>
          </p:nvPr>
        </p:nvSpPr>
        <p:spPr>
          <a:xfrm>
            <a:off x="5143500" y="3030075"/>
            <a:ext cx="3688800" cy="15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Actively engaged</a:t>
            </a:r>
            <a:r>
              <a:rPr lang="en"/>
              <a:t>” selected because the client actively and eagerly attended to the task without interruption or need for redirection.</a:t>
            </a:r>
            <a:endParaRPr/>
          </a:p>
        </p:txBody>
      </p:sp>
      <p:pic>
        <p:nvPicPr>
          <p:cNvPr id="413" name="Google Shape;413;p56"/>
          <p:cNvPicPr preferRelativeResize="0"/>
          <p:nvPr/>
        </p:nvPicPr>
        <p:blipFill rotWithShape="1">
          <a:blip r:embed="rId3">
            <a:alphaModFix/>
          </a:blip>
          <a:srcRect l="20049" t="22408" r="56256" b="49997"/>
          <a:stretch/>
        </p:blipFill>
        <p:spPr>
          <a:xfrm>
            <a:off x="5572350" y="1152475"/>
            <a:ext cx="2535850" cy="16611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4" name="Google Shape;414;p56"/>
          <p:cNvSpPr/>
          <p:nvPr/>
        </p:nvSpPr>
        <p:spPr>
          <a:xfrm>
            <a:off x="5683925" y="1656388"/>
            <a:ext cx="1499742" cy="33663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56"/>
          <p:cNvSpPr/>
          <p:nvPr/>
        </p:nvSpPr>
        <p:spPr>
          <a:xfrm>
            <a:off x="5748350" y="1761100"/>
            <a:ext cx="124200" cy="1272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620125"/>
            <a:ext cx="4527602" cy="2569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7"/>
          <p:cNvPicPr preferRelativeResize="0"/>
          <p:nvPr/>
        </p:nvPicPr>
        <p:blipFill rotWithShape="1">
          <a:blip r:embed="rId3">
            <a:alphaModFix/>
          </a:blip>
          <a:srcRect l="15503" t="42340" r="51502" b="24523"/>
          <a:stretch/>
        </p:blipFill>
        <p:spPr>
          <a:xfrm>
            <a:off x="4984575" y="1132938"/>
            <a:ext cx="3695573" cy="208771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2" name="Google Shape;422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Therapist Collaboration</a:t>
            </a:r>
            <a:endParaRPr b="1"/>
          </a:p>
        </p:txBody>
      </p:sp>
      <p:sp>
        <p:nvSpPr>
          <p:cNvPr id="423" name="Google Shape;423;p57"/>
          <p:cNvSpPr txBox="1">
            <a:spLocks noGrp="1"/>
          </p:cNvSpPr>
          <p:nvPr>
            <p:ph type="body" idx="2"/>
          </p:nvPr>
        </p:nvSpPr>
        <p:spPr>
          <a:xfrm>
            <a:off x="4832400" y="3335875"/>
            <a:ext cx="39999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Therapeutic-use-of-self facilitating engagement</a:t>
            </a:r>
            <a:r>
              <a:rPr lang="en"/>
              <a:t>” selected because therapist used her interpersonal connection with the client to facilitate a client-centered activity.</a:t>
            </a:r>
            <a:endParaRPr/>
          </a:p>
        </p:txBody>
      </p:sp>
      <p:sp>
        <p:nvSpPr>
          <p:cNvPr id="424" name="Google Shape;424;p57"/>
          <p:cNvSpPr/>
          <p:nvPr/>
        </p:nvSpPr>
        <p:spPr>
          <a:xfrm>
            <a:off x="5019225" y="1719638"/>
            <a:ext cx="3626262" cy="45246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7"/>
          <p:cNvSpPr/>
          <p:nvPr/>
        </p:nvSpPr>
        <p:spPr>
          <a:xfrm>
            <a:off x="5155750" y="1876426"/>
            <a:ext cx="151500" cy="1389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57" title="occup ther collab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800" y="1725450"/>
            <a:ext cx="4527600" cy="25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7"/>
          <p:cNvSpPr txBox="1"/>
          <p:nvPr/>
        </p:nvSpPr>
        <p:spPr>
          <a:xfrm>
            <a:off x="1807600" y="427222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Materials Used</a:t>
            </a:r>
            <a:endParaRPr b="1"/>
          </a:p>
        </p:txBody>
      </p:sp>
      <p:sp>
        <p:nvSpPr>
          <p:cNvPr id="126" name="Google Shape;126;p29"/>
          <p:cNvSpPr txBox="1">
            <a:spLocks noGrp="1"/>
          </p:cNvSpPr>
          <p:nvPr>
            <p:ph type="body" idx="2"/>
          </p:nvPr>
        </p:nvSpPr>
        <p:spPr>
          <a:xfrm>
            <a:off x="4832400" y="3467525"/>
            <a:ext cx="39999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Simulated objects</a:t>
            </a:r>
            <a:r>
              <a:rPr lang="en"/>
              <a:t>” selected because a hand weight is not used in an occupation.</a:t>
            </a:r>
            <a:endParaRPr/>
          </a:p>
        </p:txBody>
      </p:sp>
      <p:pic>
        <p:nvPicPr>
          <p:cNvPr id="127" name="Google Shape;127;p29"/>
          <p:cNvPicPr preferRelativeResize="0"/>
          <p:nvPr/>
        </p:nvPicPr>
        <p:blipFill rotWithShape="1">
          <a:blip r:embed="rId3">
            <a:alphaModFix/>
          </a:blip>
          <a:srcRect l="25296" t="40401" r="59548" b="36379"/>
          <a:stretch/>
        </p:blipFill>
        <p:spPr>
          <a:xfrm>
            <a:off x="5515523" y="1203575"/>
            <a:ext cx="2411299" cy="20781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8" name="Google Shape;128;p29"/>
          <p:cNvSpPr/>
          <p:nvPr/>
        </p:nvSpPr>
        <p:spPr>
          <a:xfrm rot="1798664">
            <a:off x="5687007" y="2361098"/>
            <a:ext cx="146499" cy="154834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9"/>
          <p:cNvSpPr/>
          <p:nvPr/>
        </p:nvSpPr>
        <p:spPr>
          <a:xfrm>
            <a:off x="5586275" y="2240775"/>
            <a:ext cx="1993302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51" y="1686025"/>
            <a:ext cx="4367401" cy="245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Context</a:t>
            </a:r>
            <a:endParaRPr b="1"/>
          </a:p>
        </p:txBody>
      </p:sp>
      <p:sp>
        <p:nvSpPr>
          <p:cNvPr id="136" name="Google Shape;136;p30"/>
          <p:cNvSpPr txBox="1">
            <a:spLocks noGrp="1"/>
          </p:cNvSpPr>
          <p:nvPr>
            <p:ph type="body" idx="2"/>
          </p:nvPr>
        </p:nvSpPr>
        <p:spPr>
          <a:xfrm>
            <a:off x="4832400" y="3131225"/>
            <a:ext cx="39999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Not related</a:t>
            </a:r>
            <a:r>
              <a:rPr lang="en"/>
              <a:t>” selected because the therapy gym is not related to the occupations performed in the client’s work or home environment.</a:t>
            </a:r>
            <a:endParaRPr/>
          </a:p>
        </p:txBody>
      </p:sp>
      <p:pic>
        <p:nvPicPr>
          <p:cNvPr id="137" name="Google Shape;137;p30"/>
          <p:cNvPicPr preferRelativeResize="0"/>
          <p:nvPr/>
        </p:nvPicPr>
        <p:blipFill rotWithShape="1">
          <a:blip r:embed="rId3">
            <a:alphaModFix/>
          </a:blip>
          <a:srcRect l="24782" t="30347" r="60820" b="45154"/>
          <a:stretch/>
        </p:blipFill>
        <p:spPr>
          <a:xfrm>
            <a:off x="5961575" y="1213000"/>
            <a:ext cx="1946424" cy="18630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8" name="Google Shape;138;p30"/>
          <p:cNvSpPr/>
          <p:nvPr/>
        </p:nvSpPr>
        <p:spPr>
          <a:xfrm>
            <a:off x="6036250" y="2527275"/>
            <a:ext cx="1797066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0"/>
          <p:cNvSpPr/>
          <p:nvPr/>
        </p:nvSpPr>
        <p:spPr>
          <a:xfrm>
            <a:off x="6179825" y="2661275"/>
            <a:ext cx="114300" cy="1275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38" y="1944575"/>
            <a:ext cx="3906626" cy="219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Actual Doing</a:t>
            </a:r>
            <a:endParaRPr b="1"/>
          </a:p>
        </p:txBody>
      </p:sp>
      <p:sp>
        <p:nvSpPr>
          <p:cNvPr id="146" name="Google Shape;14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body" idx="2"/>
          </p:nvPr>
        </p:nvSpPr>
        <p:spPr>
          <a:xfrm>
            <a:off x="5211050" y="3253950"/>
            <a:ext cx="3621300" cy="1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Preparatory or rote movement</a:t>
            </a:r>
            <a:r>
              <a:rPr lang="en"/>
              <a:t>” selected because the client is repeatedly rotating the forearm.</a:t>
            </a:r>
            <a:endParaRPr/>
          </a:p>
        </p:txBody>
      </p:sp>
      <p:pic>
        <p:nvPicPr>
          <p:cNvPr id="148" name="Google Shape;148;p31"/>
          <p:cNvPicPr preferRelativeResize="0"/>
          <p:nvPr/>
        </p:nvPicPr>
        <p:blipFill rotWithShape="1">
          <a:blip r:embed="rId3">
            <a:alphaModFix/>
          </a:blip>
          <a:srcRect l="19968" t="39848" r="58231" b="32426"/>
          <a:stretch/>
        </p:blipFill>
        <p:spPr>
          <a:xfrm>
            <a:off x="5531525" y="1152475"/>
            <a:ext cx="2749277" cy="19667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9" name="Google Shape;149;p31"/>
          <p:cNvSpPr/>
          <p:nvPr/>
        </p:nvSpPr>
        <p:spPr>
          <a:xfrm>
            <a:off x="5631976" y="2571750"/>
            <a:ext cx="2516130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1"/>
          <p:cNvSpPr/>
          <p:nvPr/>
        </p:nvSpPr>
        <p:spPr>
          <a:xfrm>
            <a:off x="5743525" y="2722975"/>
            <a:ext cx="152700" cy="1401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31" title="med model prep mvmt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400" y="114617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1"/>
          <p:cNvSpPr txBox="1"/>
          <p:nvPr/>
        </p:nvSpPr>
        <p:spPr>
          <a:xfrm>
            <a:off x="1723975" y="455122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Meaning</a:t>
            </a:r>
            <a:endParaRPr b="1"/>
          </a:p>
        </p:txBody>
      </p:sp>
      <p:sp>
        <p:nvSpPr>
          <p:cNvPr id="158" name="Google Shape;158;p32"/>
          <p:cNvSpPr txBox="1">
            <a:spLocks noGrp="1"/>
          </p:cNvSpPr>
          <p:nvPr>
            <p:ph type="body" idx="2"/>
          </p:nvPr>
        </p:nvSpPr>
        <p:spPr>
          <a:xfrm>
            <a:off x="5597800" y="3190300"/>
            <a:ext cx="3234300" cy="1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Therapist chose activity</a:t>
            </a:r>
            <a:r>
              <a:rPr lang="en"/>
              <a:t>” selected because the therapist generated the exercise idea.</a:t>
            </a:r>
            <a:endParaRPr/>
          </a:p>
        </p:txBody>
      </p:sp>
      <p:pic>
        <p:nvPicPr>
          <p:cNvPr id="159" name="Google Shape;159;p32"/>
          <p:cNvPicPr preferRelativeResize="0"/>
          <p:nvPr/>
        </p:nvPicPr>
        <p:blipFill rotWithShape="1">
          <a:blip r:embed="rId3">
            <a:alphaModFix/>
          </a:blip>
          <a:srcRect l="19491" t="23509" r="56256" b="48655"/>
          <a:stretch/>
        </p:blipFill>
        <p:spPr>
          <a:xfrm>
            <a:off x="5495000" y="1152475"/>
            <a:ext cx="2947848" cy="190307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0" name="Google Shape;160;p32"/>
          <p:cNvSpPr/>
          <p:nvPr/>
        </p:nvSpPr>
        <p:spPr>
          <a:xfrm>
            <a:off x="5597800" y="2537813"/>
            <a:ext cx="1993302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2"/>
          <p:cNvSpPr/>
          <p:nvPr/>
        </p:nvSpPr>
        <p:spPr>
          <a:xfrm>
            <a:off x="5761025" y="2667000"/>
            <a:ext cx="139800" cy="1371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32" title="med model meaning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500" y="1462163"/>
            <a:ext cx="4527600" cy="25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2"/>
          <p:cNvSpPr txBox="1"/>
          <p:nvPr/>
        </p:nvSpPr>
        <p:spPr>
          <a:xfrm>
            <a:off x="1756300" y="4214800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Associated with client stated goals or occupational profile</a:t>
            </a:r>
            <a:endParaRPr b="1"/>
          </a:p>
        </p:txBody>
      </p:sp>
      <p:sp>
        <p:nvSpPr>
          <p:cNvPr id="169" name="Google Shape;169;p33"/>
          <p:cNvSpPr txBox="1">
            <a:spLocks noGrp="1"/>
          </p:cNvSpPr>
          <p:nvPr>
            <p:ph type="body" idx="2"/>
          </p:nvPr>
        </p:nvSpPr>
        <p:spPr>
          <a:xfrm>
            <a:off x="4832400" y="3106475"/>
            <a:ext cx="39999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Not associated with goal</a:t>
            </a:r>
            <a:r>
              <a:rPr lang="en"/>
              <a:t>” selected because weight exercises are not related to her desire to return to work.</a:t>
            </a:r>
            <a:endParaRPr/>
          </a:p>
        </p:txBody>
      </p:sp>
      <p:pic>
        <p:nvPicPr>
          <p:cNvPr id="170" name="Google Shape;170;p33"/>
          <p:cNvPicPr preferRelativeResize="0"/>
          <p:nvPr/>
        </p:nvPicPr>
        <p:blipFill rotWithShape="1">
          <a:blip r:embed="rId3">
            <a:alphaModFix/>
          </a:blip>
          <a:srcRect l="19911" t="31435" r="42771" b="47276"/>
          <a:stretch/>
        </p:blipFill>
        <p:spPr>
          <a:xfrm>
            <a:off x="4939800" y="1609675"/>
            <a:ext cx="3892502" cy="124908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1" name="Google Shape;171;p33"/>
          <p:cNvSpPr/>
          <p:nvPr/>
        </p:nvSpPr>
        <p:spPr>
          <a:xfrm>
            <a:off x="4939800" y="2397175"/>
            <a:ext cx="1993302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3"/>
          <p:cNvSpPr/>
          <p:nvPr/>
        </p:nvSpPr>
        <p:spPr>
          <a:xfrm>
            <a:off x="5129200" y="2537625"/>
            <a:ext cx="114600" cy="1146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33" title="med model meaning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1717650"/>
            <a:ext cx="4200803" cy="27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3"/>
          <p:cNvSpPr txBox="1"/>
          <p:nvPr/>
        </p:nvSpPr>
        <p:spPr>
          <a:xfrm>
            <a:off x="1807600" y="445717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Deliberate Therapeutic Interaction</a:t>
            </a:r>
            <a:endParaRPr b="1"/>
          </a:p>
        </p:txBody>
      </p:sp>
      <p:sp>
        <p:nvSpPr>
          <p:cNvPr id="180" name="Google Shape;180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2"/>
          </p:nvPr>
        </p:nvSpPr>
        <p:spPr>
          <a:xfrm>
            <a:off x="5153150" y="3131925"/>
            <a:ext cx="36792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“</a:t>
            </a:r>
            <a:r>
              <a:rPr lang="en" b="1"/>
              <a:t>Directly addresses skill or occupation in need</a:t>
            </a:r>
            <a:r>
              <a:rPr lang="en"/>
              <a:t>” selected because the exercise targeted the limited forearm pronation required for typing.</a:t>
            </a:r>
            <a:endParaRPr/>
          </a:p>
        </p:txBody>
      </p:sp>
      <p:pic>
        <p:nvPicPr>
          <p:cNvPr id="182" name="Google Shape;182;p34"/>
          <p:cNvPicPr preferRelativeResize="0"/>
          <p:nvPr/>
        </p:nvPicPr>
        <p:blipFill rotWithShape="1">
          <a:blip r:embed="rId3">
            <a:alphaModFix/>
          </a:blip>
          <a:srcRect l="20048" t="36138" r="50572" b="36138"/>
          <a:stretch/>
        </p:blipFill>
        <p:spPr>
          <a:xfrm>
            <a:off x="5349152" y="1152475"/>
            <a:ext cx="3177499" cy="16866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3" name="Google Shape;183;p34"/>
          <p:cNvSpPr/>
          <p:nvPr/>
        </p:nvSpPr>
        <p:spPr>
          <a:xfrm>
            <a:off x="5349150" y="1526825"/>
            <a:ext cx="3019086" cy="395496"/>
          </a:xfrm>
          <a:prstGeom prst="flowChartTerminator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4"/>
          <p:cNvSpPr/>
          <p:nvPr/>
        </p:nvSpPr>
        <p:spPr>
          <a:xfrm>
            <a:off x="5529300" y="1663075"/>
            <a:ext cx="119100" cy="1230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34" title="med model therapy int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114617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4"/>
          <p:cNvSpPr txBox="1"/>
          <p:nvPr/>
        </p:nvSpPr>
        <p:spPr>
          <a:xfrm>
            <a:off x="1773200" y="455122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video to play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827</Words>
  <Application>Microsoft Office PowerPoint</Application>
  <PresentationFormat>On-screen Show (16:9)</PresentationFormat>
  <Paragraphs>94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Simple Light</vt:lpstr>
      <vt:lpstr>Simple Light</vt:lpstr>
      <vt:lpstr>Scoring the OBPA</vt:lpstr>
      <vt:lpstr>Assessing Practice with the OBPA</vt:lpstr>
      <vt:lpstr>Medical Model Practice</vt:lpstr>
      <vt:lpstr>Materials Used</vt:lpstr>
      <vt:lpstr>Context</vt:lpstr>
      <vt:lpstr>Actual Doing</vt:lpstr>
      <vt:lpstr>Meaning</vt:lpstr>
      <vt:lpstr>Associated with client stated goals or occupational profile</vt:lpstr>
      <vt:lpstr>Deliberate Therapeutic Interaction</vt:lpstr>
      <vt:lpstr>Adaptation </vt:lpstr>
      <vt:lpstr>Participation </vt:lpstr>
      <vt:lpstr>Therapist Collaboration</vt:lpstr>
      <vt:lpstr>Intermediate Practice</vt:lpstr>
      <vt:lpstr>Materials Used</vt:lpstr>
      <vt:lpstr>Context</vt:lpstr>
      <vt:lpstr>Actual Doing</vt:lpstr>
      <vt:lpstr>Meaning</vt:lpstr>
      <vt:lpstr>Associated with client stated goals or occupational profile</vt:lpstr>
      <vt:lpstr>Deliberate Therapeutic Interaction</vt:lpstr>
      <vt:lpstr>Adaptation </vt:lpstr>
      <vt:lpstr>Participation </vt:lpstr>
      <vt:lpstr>Therapist Collaboration</vt:lpstr>
      <vt:lpstr>Occupation - Based Practice</vt:lpstr>
      <vt:lpstr>Materials Used</vt:lpstr>
      <vt:lpstr>Context</vt:lpstr>
      <vt:lpstr>Actual Doing</vt:lpstr>
      <vt:lpstr>Meaning</vt:lpstr>
      <vt:lpstr>Associated with client stated goals or occupational profile</vt:lpstr>
      <vt:lpstr>Deliberate Therapeutic Interaction</vt:lpstr>
      <vt:lpstr>Adaptation </vt:lpstr>
      <vt:lpstr>Participation </vt:lpstr>
      <vt:lpstr>Therapist Collaboration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Scoring the OBPA</dc:title>
  <dc:creator>Psillas, Sarah</dc:creator>
  <cp:lastModifiedBy>Psillas, Sarah</cp:lastModifiedBy>
  <cp:revision>1</cp:revision>
  <dcterms:modified xsi:type="dcterms:W3CDTF">2021-02-24T20:09:17Z</dcterms:modified>
</cp:coreProperties>
</file>